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Unbounded"/>
      <p:regular r:id="rId16"/>
    </p:embeddedFont>
    <p:embeddedFont>
      <p:font typeface="Unbounded"/>
      <p:regular r:id="rId17"/>
    </p:embeddedFont>
    <p:embeddedFont>
      <p:font typeface="Open Sans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3940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Présentation de l'Application d'Aide Comptable (AAC)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05902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Ce document détaille le cahier des charges pour la conception d'une application web destinée à faciliter la gestion comptable des PME. Nommée Application d'Aide Comptable (AAC), cette solution vise à simplifier les opérations comptables quotidiennes grâce à une interface intuitive et des fonctionnalités adaptées.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475565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 projet s'appuie sur des technologies modernes garantissant sécurité et évolutivité, avec une interface utilisateur réactive, et une architecture backend robuste. Cette présentation vous guidera à travers les technologies employées, les fonctionnalités clés, les aspects techniques, ainsi que les mesures de sécurité et tests envisagés.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9717" y="463272"/>
            <a:ext cx="7964567" cy="1052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Technologies Utilisées pour le Développement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589717" y="1768912"/>
            <a:ext cx="7964567" cy="1255633"/>
          </a:xfrm>
          <a:prstGeom prst="roundRect">
            <a:avLst>
              <a:gd name="adj" fmla="val 563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65810" y="1945005"/>
            <a:ext cx="2106097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Frontend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65810" y="2309336"/>
            <a:ext cx="7612380" cy="539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Développement avec React et TypeScript pour une expérience utilisateur dynamique et réactive, utilisant Tailwind CSS pour un design moderne et adaptable aux différents appareils.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589717" y="3193018"/>
            <a:ext cx="7964567" cy="1996916"/>
          </a:xfrm>
          <a:prstGeom prst="roundRect">
            <a:avLst>
              <a:gd name="adj" fmla="val 354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5810" y="3369112"/>
            <a:ext cx="2106097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Backend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65810" y="3733443"/>
            <a:ext cx="7612380" cy="539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Express  (TypeScript) avec le framework Drizzle (SQL‑first, types partagés) une API RESTful sécurisée et performante, facilitant la gestion métier et les opérations CRUD.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765810" y="4373642"/>
            <a:ext cx="7612380" cy="269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Authentification : Passport JS (JWT) + hachage scrypt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765810" y="4744283"/>
            <a:ext cx="7612380" cy="269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Services  : SendGrid (e‑mails), jsPDF (export PDF)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589717" y="5358408"/>
            <a:ext cx="7964567" cy="1255633"/>
          </a:xfrm>
          <a:prstGeom prst="roundRect">
            <a:avLst>
              <a:gd name="adj" fmla="val 563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65810" y="5534501"/>
            <a:ext cx="4827984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Base de données et Authentification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765810" y="5898833"/>
            <a:ext cx="7612380" cy="539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PostgreSQL garantit une gestion fiable des données. L'authentification par JSON Web Tokens (JWT) sécurise les sessions utilisateurs et assure la protection des routes API.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589717" y="6782514"/>
            <a:ext cx="7964567" cy="986076"/>
          </a:xfrm>
          <a:prstGeom prst="roundRect">
            <a:avLst>
              <a:gd name="adj" fmla="val 717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765810" y="6958608"/>
            <a:ext cx="2106097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Environnement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765810" y="7322939"/>
            <a:ext cx="7612380" cy="269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offrant un environnement de développement intégré et collaboratif.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3748" y="972979"/>
            <a:ext cx="7769304" cy="18413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Système d'Authentification et Gestion des Utilisateurs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173748" y="3108841"/>
            <a:ext cx="441841" cy="441841"/>
          </a:xfrm>
          <a:prstGeom prst="roundRect">
            <a:avLst>
              <a:gd name="adj" fmla="val 1867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811923" y="3176349"/>
            <a:ext cx="5089446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Interface de connexion sécurisée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811923" y="3600926"/>
            <a:ext cx="7131129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Formulaires avec validation client et serveur, intégrés dans une barre de navigation facile d'accès avec onglets "Sign In" et "Sign Up".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173748" y="4622363"/>
            <a:ext cx="441841" cy="441841"/>
          </a:xfrm>
          <a:prstGeom prst="roundRect">
            <a:avLst>
              <a:gd name="adj" fmla="val 1867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811923" y="4689872"/>
            <a:ext cx="2665214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Gestion des rôles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811923" y="5114449"/>
            <a:ext cx="7131129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Deux types de comptes : Admin avec droits complets et Comptable avec accès fonctionnel restreint, assurant un contrôle d’accès précis.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173748" y="6135886"/>
            <a:ext cx="441841" cy="441841"/>
          </a:xfrm>
          <a:prstGeom prst="roundRect">
            <a:avLst>
              <a:gd name="adj" fmla="val 1867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811923" y="6203394"/>
            <a:ext cx="3886557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Authentification via JWT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811923" y="6627971"/>
            <a:ext cx="7131129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Sessions sécurisées grâce aux JSON Web Tokens, avec redirection vers un tableau de bord personnalisé après connexion réussie.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4708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Fonctionnalités principales de l’application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31619"/>
            <a:ext cx="38153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Gestion des Factures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1276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Création, modification, suppression avec suivi des statuts "Payée" ou "En attente".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178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Envoi simulé de factures aux clients.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006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Affichage paginé dans un tableau pour une navigation aisée.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431619"/>
            <a:ext cx="62447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Gestion des Paiements et Rapports Financiers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36709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Enregistrement et association des paiements aux factures, manuellement ou automatiquement.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17219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Génération de reçus PDF simulés.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614392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Création de graphiques dynamiques des revenus et dépenses mensuels et annuels, ainsi que de bilans financiers complets.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2425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Spécifications Techniques Frontend &amp; Backend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087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Frontend React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8992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Interface responsive et composants réactifs adaptés selon rôles.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9502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Utilisation de bibliothèques graphiques comme Recharts ou Chart.js.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80013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Navigation fluide entre Tableau de bord, Factures, Paiements, Rapports et Profil.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608784"/>
            <a:ext cx="29731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Backend Laravel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18992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API RESTful sécurisée avec JWT, routes protégées.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63212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CRUD complet sur factures, paiements et gestion utilisateurs.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43722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Mécanismes de protection contre CSRF, XSS et injections SQL.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77868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Structure et Sécurité de la Base de Données</a:t>
            </a:r>
            <a:endParaRPr lang="en-US" sz="2200" dirty="0"/>
          </a:p>
        </p:txBody>
      </p:sp>
      <p:sp>
        <p:nvSpPr>
          <p:cNvPr id="3" name="Shape 1"/>
          <p:cNvSpPr/>
          <p:nvPr/>
        </p:nvSpPr>
        <p:spPr>
          <a:xfrm>
            <a:off x="396835" y="836176"/>
            <a:ext cx="13836729" cy="2343864"/>
          </a:xfrm>
          <a:prstGeom prst="roundRect">
            <a:avLst>
              <a:gd name="adj" fmla="val 203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404455" y="843796"/>
            <a:ext cx="13820061" cy="3326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519351" y="919401"/>
            <a:ext cx="437566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Table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5129332" y="919401"/>
            <a:ext cx="437185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Champs Principaux</a:t>
            </a: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9735503" y="919401"/>
            <a:ext cx="437566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Description</a:t>
            </a:r>
            <a:endParaRPr lang="en-US" sz="850" dirty="0"/>
          </a:p>
        </p:txBody>
      </p:sp>
      <p:sp>
        <p:nvSpPr>
          <p:cNvPr id="8" name="Shape 6"/>
          <p:cNvSpPr/>
          <p:nvPr/>
        </p:nvSpPr>
        <p:spPr>
          <a:xfrm>
            <a:off x="404455" y="1176457"/>
            <a:ext cx="13820061" cy="3326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519351" y="1252061"/>
            <a:ext cx="437566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users</a:t>
            </a:r>
            <a:endParaRPr lang="en-US" sz="850" dirty="0"/>
          </a:p>
        </p:txBody>
      </p:sp>
      <p:sp>
        <p:nvSpPr>
          <p:cNvPr id="10" name="Text 8"/>
          <p:cNvSpPr/>
          <p:nvPr/>
        </p:nvSpPr>
        <p:spPr>
          <a:xfrm>
            <a:off x="5129332" y="1252061"/>
            <a:ext cx="437185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id, name, email, password (hashé), role</a:t>
            </a:r>
            <a:endParaRPr lang="en-US" sz="850" dirty="0"/>
          </a:p>
        </p:txBody>
      </p:sp>
      <p:sp>
        <p:nvSpPr>
          <p:cNvPr id="11" name="Text 9"/>
          <p:cNvSpPr/>
          <p:nvPr/>
        </p:nvSpPr>
        <p:spPr>
          <a:xfrm>
            <a:off x="9735503" y="1252061"/>
            <a:ext cx="437566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Gestion des comptes utilisateurs, authentification et rôles (admin, standard</a:t>
            </a:r>
            <a:endParaRPr lang="en-US" sz="850" dirty="0"/>
          </a:p>
        </p:txBody>
      </p:sp>
      <p:sp>
        <p:nvSpPr>
          <p:cNvPr id="12" name="Shape 10"/>
          <p:cNvSpPr/>
          <p:nvPr/>
        </p:nvSpPr>
        <p:spPr>
          <a:xfrm>
            <a:off x="404455" y="1509117"/>
            <a:ext cx="13820061" cy="3326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519351" y="1584722"/>
            <a:ext cx="437566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clients</a:t>
            </a:r>
            <a:endParaRPr lang="en-US" sz="850" dirty="0"/>
          </a:p>
        </p:txBody>
      </p:sp>
      <p:sp>
        <p:nvSpPr>
          <p:cNvPr id="14" name="Text 12"/>
          <p:cNvSpPr/>
          <p:nvPr/>
        </p:nvSpPr>
        <p:spPr>
          <a:xfrm>
            <a:off x="5129332" y="1584722"/>
            <a:ext cx="437185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id, name, email, phone, address, city, state, zip_code, currency, tax_rate, user_id</a:t>
            </a:r>
            <a:endParaRPr lang="en-US" sz="850" dirty="0"/>
          </a:p>
        </p:txBody>
      </p:sp>
      <p:sp>
        <p:nvSpPr>
          <p:cNvPr id="15" name="Text 13"/>
          <p:cNvSpPr/>
          <p:nvPr/>
        </p:nvSpPr>
        <p:spPr>
          <a:xfrm>
            <a:off x="9735503" y="1584722"/>
            <a:ext cx="437566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Stockage des clients liés à un utilisateur.</a:t>
            </a:r>
            <a:endParaRPr lang="en-US" sz="850" dirty="0"/>
          </a:p>
        </p:txBody>
      </p:sp>
      <p:sp>
        <p:nvSpPr>
          <p:cNvPr id="16" name="Shape 14"/>
          <p:cNvSpPr/>
          <p:nvPr/>
        </p:nvSpPr>
        <p:spPr>
          <a:xfrm>
            <a:off x="404455" y="1841778"/>
            <a:ext cx="13820061" cy="3326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519351" y="1917383"/>
            <a:ext cx="437566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invoices</a:t>
            </a:r>
            <a:endParaRPr lang="en-US" sz="850" dirty="0"/>
          </a:p>
        </p:txBody>
      </p:sp>
      <p:sp>
        <p:nvSpPr>
          <p:cNvPr id="18" name="Text 16"/>
          <p:cNvSpPr/>
          <p:nvPr/>
        </p:nvSpPr>
        <p:spPr>
          <a:xfrm>
            <a:off x="5129332" y="1917383"/>
            <a:ext cx="437185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id, title, amount, date, status, client_id, user_id</a:t>
            </a:r>
            <a:endParaRPr lang="en-US" sz="850" dirty="0"/>
          </a:p>
        </p:txBody>
      </p:sp>
      <p:sp>
        <p:nvSpPr>
          <p:cNvPr id="19" name="Text 17"/>
          <p:cNvSpPr/>
          <p:nvPr/>
        </p:nvSpPr>
        <p:spPr>
          <a:xfrm>
            <a:off x="9735503" y="1917383"/>
            <a:ext cx="437566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Stockage des factures émises, associées à un client et un utilisateur.</a:t>
            </a:r>
            <a:endParaRPr lang="en-US" sz="850" dirty="0"/>
          </a:p>
        </p:txBody>
      </p:sp>
      <p:sp>
        <p:nvSpPr>
          <p:cNvPr id="20" name="Shape 18"/>
          <p:cNvSpPr/>
          <p:nvPr/>
        </p:nvSpPr>
        <p:spPr>
          <a:xfrm>
            <a:off x="404455" y="2174438"/>
            <a:ext cx="13820061" cy="3326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519351" y="2250043"/>
            <a:ext cx="437566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payments</a:t>
            </a:r>
            <a:endParaRPr lang="en-US" sz="850" dirty="0"/>
          </a:p>
        </p:txBody>
      </p:sp>
      <p:sp>
        <p:nvSpPr>
          <p:cNvPr id="22" name="Text 20"/>
          <p:cNvSpPr/>
          <p:nvPr/>
        </p:nvSpPr>
        <p:spPr>
          <a:xfrm>
            <a:off x="5129332" y="2250043"/>
            <a:ext cx="437185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id, invoice_id, amount, date, receipt_generate, user_id</a:t>
            </a:r>
            <a:endParaRPr lang="en-US" sz="850" dirty="0"/>
          </a:p>
        </p:txBody>
      </p:sp>
      <p:sp>
        <p:nvSpPr>
          <p:cNvPr id="23" name="Text 21"/>
          <p:cNvSpPr/>
          <p:nvPr/>
        </p:nvSpPr>
        <p:spPr>
          <a:xfrm>
            <a:off x="9735503" y="2250043"/>
            <a:ext cx="437566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Suivi des paiements effectués sur les factures.</a:t>
            </a:r>
            <a:endParaRPr lang="en-US" sz="850" dirty="0"/>
          </a:p>
        </p:txBody>
      </p:sp>
      <p:sp>
        <p:nvSpPr>
          <p:cNvPr id="24" name="Shape 22"/>
          <p:cNvSpPr/>
          <p:nvPr/>
        </p:nvSpPr>
        <p:spPr>
          <a:xfrm>
            <a:off x="404455" y="2507099"/>
            <a:ext cx="13820061" cy="3326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519351" y="2582704"/>
            <a:ext cx="437566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rapports</a:t>
            </a:r>
            <a:endParaRPr lang="en-US" sz="850" dirty="0"/>
          </a:p>
        </p:txBody>
      </p:sp>
      <p:sp>
        <p:nvSpPr>
          <p:cNvPr id="26" name="Text 24"/>
          <p:cNvSpPr/>
          <p:nvPr/>
        </p:nvSpPr>
        <p:spPr>
          <a:xfrm>
            <a:off x="5129332" y="2582704"/>
            <a:ext cx="437185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id, title, type, generated_at, user_id</a:t>
            </a:r>
            <a:endParaRPr lang="en-US" sz="850" dirty="0"/>
          </a:p>
        </p:txBody>
      </p:sp>
      <p:sp>
        <p:nvSpPr>
          <p:cNvPr id="27" name="Text 25"/>
          <p:cNvSpPr/>
          <p:nvPr/>
        </p:nvSpPr>
        <p:spPr>
          <a:xfrm>
            <a:off x="9735503" y="2582704"/>
            <a:ext cx="437566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Rapports financiers ou d’activité générés automatiquement.</a:t>
            </a:r>
            <a:endParaRPr lang="en-US" sz="850" dirty="0"/>
          </a:p>
        </p:txBody>
      </p:sp>
      <p:sp>
        <p:nvSpPr>
          <p:cNvPr id="28" name="Shape 26"/>
          <p:cNvSpPr/>
          <p:nvPr/>
        </p:nvSpPr>
        <p:spPr>
          <a:xfrm>
            <a:off x="404455" y="2839760"/>
            <a:ext cx="13820061" cy="3326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519351" y="2915364"/>
            <a:ext cx="437566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session</a:t>
            </a:r>
            <a:endParaRPr lang="en-US" sz="850" dirty="0"/>
          </a:p>
        </p:txBody>
      </p:sp>
      <p:sp>
        <p:nvSpPr>
          <p:cNvPr id="30" name="Text 28"/>
          <p:cNvSpPr/>
          <p:nvPr/>
        </p:nvSpPr>
        <p:spPr>
          <a:xfrm>
            <a:off x="5129332" y="2915364"/>
            <a:ext cx="437185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sid, sess, expire</a:t>
            </a:r>
            <a:endParaRPr lang="en-US" sz="850" dirty="0"/>
          </a:p>
        </p:txBody>
      </p:sp>
      <p:sp>
        <p:nvSpPr>
          <p:cNvPr id="31" name="Text 29"/>
          <p:cNvSpPr/>
          <p:nvPr/>
        </p:nvSpPr>
        <p:spPr>
          <a:xfrm>
            <a:off x="9735503" y="2915364"/>
            <a:ext cx="437566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Données de session utilisateur pour la gestion de connexions sécurisées.</a:t>
            </a:r>
            <a:endParaRPr lang="en-US" sz="850" dirty="0"/>
          </a:p>
        </p:txBody>
      </p:sp>
      <p:pic>
        <p:nvPicPr>
          <p:cNvPr id="3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3307556"/>
            <a:ext cx="8966716" cy="526661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247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Tests, Validation et Bonnes Pratiques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13660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721167" y="306776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3194328" y="2840474"/>
            <a:ext cx="56558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Validation côté client et serveur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330893"/>
            <a:ext cx="83396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Assure la qualité des données par des contrôles stricts en frontend et backend.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905369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BCDBD4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4033957"/>
            <a:ext cx="4347567" cy="1669852"/>
          </a:xfrm>
          <a:prstGeom prst="roundRect">
            <a:avLst>
              <a:gd name="adj" fmla="val 570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2808089" y="4669512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5368171" y="4260771"/>
            <a:ext cx="36943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Requêtes sécurisées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751189"/>
            <a:ext cx="82416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Utilisation de requêtes préparées et middlewares de sécurité pour minimiser les risques d'attaques.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68856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BCDBD4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817156"/>
            <a:ext cx="6521410" cy="1669852"/>
          </a:xfrm>
          <a:prstGeom prst="roundRect">
            <a:avLst>
              <a:gd name="adj" fmla="val 570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895011" y="6452711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7542014" y="6043970"/>
            <a:ext cx="46118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Jeu de données d'exemple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534388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Permet une phase de test complète, facilitant la détection d’anomalies et le contrôle fonctionnel.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0497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3881" y="2501265"/>
            <a:ext cx="4099560" cy="512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Conclusion</a:t>
            </a:r>
            <a:endParaRPr lang="en-US" sz="3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81" y="3259455"/>
            <a:ext cx="6741319" cy="6559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7830" y="4079319"/>
            <a:ext cx="3119914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Difficultés rencontrées :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737830" y="4433888"/>
            <a:ext cx="6413421" cy="524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Je n’avais pas eu de cours ni d’explications préalables pour développer ce genre de projet.</a:t>
            </a:r>
            <a:endParaRPr lang="en-US" sz="1250" dirty="0"/>
          </a:p>
        </p:txBody>
      </p:sp>
      <p:sp>
        <p:nvSpPr>
          <p:cNvPr id="7" name="Text 3"/>
          <p:cNvSpPr/>
          <p:nvPr/>
        </p:nvSpPr>
        <p:spPr>
          <a:xfrm>
            <a:off x="737830" y="5015865"/>
            <a:ext cx="6413421" cy="524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Certaines fonctionnalités n’ont pas fonctionné correctement, comme les boutons ou l’exportation d'une facture et un reçu.</a:t>
            </a:r>
            <a:endParaRPr lang="en-US" sz="1250" dirty="0"/>
          </a:p>
        </p:txBody>
      </p:sp>
      <p:sp>
        <p:nvSpPr>
          <p:cNvPr id="8" name="Text 4"/>
          <p:cNvSpPr/>
          <p:nvPr/>
        </p:nvSpPr>
        <p:spPr>
          <a:xfrm>
            <a:off x="737830" y="5597843"/>
            <a:ext cx="6413421" cy="524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J’ai essayé de modifier mon code pour corriger ces problèmes, mais cela a parfois entraîné d’autres bugs.</a:t>
            </a:r>
            <a:endParaRPr lang="en-US" sz="1250" dirty="0"/>
          </a:p>
        </p:txBody>
      </p:sp>
      <p:sp>
        <p:nvSpPr>
          <p:cNvPr id="9" name="Text 5"/>
          <p:cNvSpPr/>
          <p:nvPr/>
        </p:nvSpPr>
        <p:spPr>
          <a:xfrm>
            <a:off x="737830" y="6220777"/>
            <a:ext cx="6413421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Ce n’était donc pas facile, mais cela m’a beaucoup appris.</a:t>
            </a:r>
            <a:endParaRPr lang="en-US" sz="12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3259455"/>
            <a:ext cx="6741319" cy="65591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79149" y="4079319"/>
            <a:ext cx="2049780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Conclusion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7479149" y="4433888"/>
            <a:ext cx="6413421" cy="1573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Ce projet a pour but de fournir une solution simple et efficace pour la gestion comptable des PME. Grâce à l'utilisation de technologies modernes et une architecture claire, l'application sera sécurisée, extensible et facile à maintenir. L'interface utilisateur réactive et les fonctionnalités de gestion des finances permettront de simplifier les processus comptables et d'améliorer la productivité des utilisateurs.</a:t>
            </a:r>
            <a:endParaRPr lang="en-US" sz="1250" dirty="0"/>
          </a:p>
        </p:txBody>
      </p:sp>
      <p:sp>
        <p:nvSpPr>
          <p:cNvPr id="13" name="Text 8"/>
          <p:cNvSpPr/>
          <p:nvPr/>
        </p:nvSpPr>
        <p:spPr>
          <a:xfrm>
            <a:off x="7479149" y="6106001"/>
            <a:ext cx="6413421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endParaRPr lang="en-US" sz="1250" dirty="0"/>
          </a:p>
        </p:txBody>
      </p:sp>
      <p:sp>
        <p:nvSpPr>
          <p:cNvPr id="14" name="Text 9"/>
          <p:cNvSpPr/>
          <p:nvPr/>
        </p:nvSpPr>
        <p:spPr>
          <a:xfrm>
            <a:off x="7479149" y="6466642"/>
            <a:ext cx="6413421" cy="786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Ce projet m’a permis d’apprendre beaucoup de technologies, notamment des frameworks et des langages de programmation comme Node.js, React.js et PostgreSQL.</a:t>
            </a:r>
            <a:endParaRPr lang="en-US" sz="1250" dirty="0"/>
          </a:p>
        </p:txBody>
      </p:sp>
      <p:sp>
        <p:nvSpPr>
          <p:cNvPr id="15" name="Text 10"/>
          <p:cNvSpPr/>
          <p:nvPr/>
        </p:nvSpPr>
        <p:spPr>
          <a:xfrm>
            <a:off x="7479149" y="7351871"/>
            <a:ext cx="6413421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 final, je suis content d’avoir pu développer ce projet.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63159"/>
            <a:ext cx="130428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Présentation de mon site web</a:t>
            </a:r>
            <a:endParaRPr lang="en-US" sz="6150" dirty="0"/>
          </a:p>
        </p:txBody>
      </p:sp>
      <p:sp>
        <p:nvSpPr>
          <p:cNvPr id="3" name="Text 1"/>
          <p:cNvSpPr/>
          <p:nvPr/>
        </p:nvSpPr>
        <p:spPr>
          <a:xfrm>
            <a:off x="793790" y="387322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Découvrons ensemble l’application d’aide comptable que j’ai développée.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4912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Je vous guiderai à travers ses fonctionnalités principales et sa structure technique.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51093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530906" y="51871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Objectif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530906" y="5677614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Faciliter la gestion financière des PME avec une interface intuitive.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35893" y="51093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973008" y="51871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Technologies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973008" y="5677614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Node.js, React.js, PostgreSQL pour une application performante et sécurisée.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77995" y="51093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0415111" y="51871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Fonctionnalités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10415111" y="5677614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Suivi des paiements, rapports automatiques, sécurité renforcée et gestion utilisateur.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2025-06-30T16:06:44Z</dcterms:created>
  <dcterms:modified xsi:type="dcterms:W3CDTF">2025-06-30T16:06:44Z</dcterms:modified>
</cp:coreProperties>
</file>